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18288000" cy="10287000"/>
  <p:notesSz cx="6858000" cy="9144000"/>
  <p:embeddedFontLst>
    <p:embeddedFont>
      <p:font typeface="Arimo" panose="020B0604020202020204" charset="0"/>
      <p:regular r:id="rId77"/>
    </p:embeddedFont>
    <p:embeddedFont>
      <p:font typeface="Arsenal Bold" panose="020B0604020202020204" charset="0"/>
      <p:regular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DejaVu Serif" panose="020B0604020202020204" charset="0"/>
      <p:regular r:id="rId83"/>
    </p:embeddedFont>
    <p:embeddedFont>
      <p:font typeface="DejaVu Serif Bold" panose="020B0604020202020204" charset="0"/>
      <p:regular r:id="rId84"/>
    </p:embeddedFont>
    <p:embeddedFont>
      <p:font typeface="Muli Bold" panose="02000803000000000000" pitchFamily="2" charset="0"/>
      <p:regular r:id="rId85"/>
      <p:bold r:id="rId86"/>
    </p:embeddedFont>
    <p:embeddedFont>
      <p:font typeface="Muli Bold Bold" panose="020B0604020202020204" charset="0"/>
      <p:regular r:id="rId87"/>
    </p:embeddedFont>
    <p:embeddedFont>
      <p:font typeface="Open Sans" panose="020B0606030504020204" pitchFamily="34" charset="0"/>
      <p:regular r:id="rId88"/>
      <p:bold r:id="rId89"/>
      <p:italic r:id="rId90"/>
      <p:boldItalic r:id="rId91"/>
    </p:embeddedFont>
    <p:embeddedFont>
      <p:font typeface="Open Sans Bold" panose="020B0806030504020204" charset="0"/>
      <p:regular r:id="rId92"/>
    </p:embeddedFont>
    <p:embeddedFont>
      <p:font typeface="Open Sans Light" panose="020B0306030504020204" pitchFamily="34" charset="0"/>
      <p:regular r:id="rId93"/>
      <p:italic r:id="rId94"/>
    </p:embeddedFont>
    <p:embeddedFont>
      <p:font typeface="Open Sans Light Bold" panose="020B0604020202020204" charset="0"/>
      <p:regular r:id="rId95"/>
    </p:embeddedFont>
    <p:embeddedFont>
      <p:font typeface="Work Sans Medium" pitchFamily="2" charset="0"/>
      <p:regular r:id="rId96"/>
      <p:italic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296C1-2FDB-4360-9D2B-5706F2D90E87}" type="datetimeFigureOut">
              <a:rPr lang="vi-VN" smtClean="0"/>
              <a:t>22/05/2022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235BF-5381-47A7-AD9E-6A0416E16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880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35BF-5381-47A7-AD9E-6A0416E16397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847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347669" y="8432800"/>
            <a:ext cx="825500" cy="825500"/>
            <a:chOff x="0" y="0"/>
            <a:chExt cx="1100667" cy="110066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60400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F3682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028700" y="8620155"/>
            <a:ext cx="4849086" cy="41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E2C4B"/>
                </a:solidFill>
                <a:latin typeface="Muli Bold Bold"/>
              </a:rPr>
              <a:t>GVHD: Ths. Đỗ Thị Minh Phụng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1028700"/>
            <a:ext cx="7081810" cy="6227724"/>
            <a:chOff x="0" y="0"/>
            <a:chExt cx="9442414" cy="83036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313552"/>
              <a:ext cx="9442414" cy="589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60"/>
                </a:lnSpc>
              </a:pP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Phân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tích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dữ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liệu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cầu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thủ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bóng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rổ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từ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</a:t>
              </a:r>
              <a:r>
                <a:rPr lang="en-US" sz="7300" dirty="0" err="1">
                  <a:solidFill>
                    <a:srgbClr val="F36825"/>
                  </a:solidFill>
                  <a:latin typeface="Muli Bold Bold"/>
                </a:rPr>
                <a:t>năm</a:t>
              </a:r>
              <a:r>
                <a:rPr lang="en-US" sz="7300" dirty="0">
                  <a:solidFill>
                    <a:srgbClr val="F36825"/>
                  </a:solidFill>
                  <a:latin typeface="Muli Bold Bold"/>
                </a:rPr>
                <a:t> 1999 - 2020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469571" cy="688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80"/>
                </a:lnSpc>
              </a:pPr>
              <a:r>
                <a:rPr lang="en-US" sz="3200">
                  <a:solidFill>
                    <a:srgbClr val="0E2C4B"/>
                  </a:solidFill>
                  <a:latin typeface="Muli Bold Bold"/>
                </a:rPr>
                <a:t> BÁO CÁO ĐỒ ÁN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8245566"/>
            <a:ext cx="1217010" cy="41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E2C4B"/>
                </a:solidFill>
                <a:latin typeface="Muli Bold Bold"/>
              </a:rPr>
              <a:t>Nhóm 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4577" y="1028700"/>
            <a:ext cx="15858846" cy="61750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48400" y="7353300"/>
            <a:ext cx="6489204" cy="789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dirty="0" err="1">
                <a:solidFill>
                  <a:srgbClr val="36516E"/>
                </a:solidFill>
                <a:latin typeface="Muli Bold Bold" panose="020B0604020202020204" charset="0"/>
              </a:rPr>
              <a:t>Tổng</a:t>
            </a:r>
            <a:r>
              <a:rPr lang="en-US" sz="3500" b="1" dirty="0">
                <a:solidFill>
                  <a:srgbClr val="36516E"/>
                </a:solidFill>
                <a:latin typeface="Muli Bold Bold" panose="020B0604020202020204" charset="0"/>
              </a:rPr>
              <a:t> </a:t>
            </a:r>
            <a:r>
              <a:rPr lang="en-US" sz="3500" b="1" dirty="0" err="1">
                <a:solidFill>
                  <a:srgbClr val="36516E"/>
                </a:solidFill>
                <a:latin typeface="Muli Bold Bold" panose="020B0604020202020204" charset="0"/>
              </a:rPr>
              <a:t>quan</a:t>
            </a:r>
            <a:r>
              <a:rPr lang="en-US" sz="3500" b="1" dirty="0">
                <a:solidFill>
                  <a:srgbClr val="36516E"/>
                </a:solidFill>
                <a:latin typeface="Muli Bold Bold" panose="020B0604020202020204" charset="0"/>
              </a:rPr>
              <a:t> </a:t>
            </a:r>
            <a:r>
              <a:rPr lang="en-US" sz="3500" b="1" dirty="0" err="1">
                <a:solidFill>
                  <a:srgbClr val="36516E"/>
                </a:solidFill>
                <a:latin typeface="Muli Bold Bold" panose="020B0604020202020204" charset="0"/>
              </a:rPr>
              <a:t>hệ</a:t>
            </a:r>
            <a:r>
              <a:rPr lang="en-US" sz="3500" b="1" dirty="0">
                <a:solidFill>
                  <a:srgbClr val="36516E"/>
                </a:solidFill>
                <a:latin typeface="Muli Bold Bold" panose="020B0604020202020204" charset="0"/>
              </a:rPr>
              <a:t> </a:t>
            </a:r>
            <a:r>
              <a:rPr lang="en-US" sz="3500" b="1" dirty="0" err="1">
                <a:solidFill>
                  <a:srgbClr val="36516E"/>
                </a:solidFill>
                <a:latin typeface="Muli Bold Bold" panose="020B0604020202020204" charset="0"/>
              </a:rPr>
              <a:t>thống</a:t>
            </a:r>
            <a:endParaRPr lang="en-US" sz="3500" b="1" dirty="0">
              <a:solidFill>
                <a:srgbClr val="36516E"/>
              </a:solidFill>
              <a:latin typeface="Muli Bold Bold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659" b="1659"/>
          <a:stretch>
            <a:fillRect/>
          </a:stretch>
        </p:blipFill>
        <p:spPr>
          <a:xfrm>
            <a:off x="13469369" y="6622517"/>
            <a:ext cx="2718469" cy="26357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1733" y="4019657"/>
            <a:ext cx="11098494" cy="224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 dirty="0">
                <a:solidFill>
                  <a:srgbClr val="0E2C4B"/>
                </a:solidFill>
                <a:latin typeface="Muli Bold Bold"/>
              </a:rPr>
              <a:t>02</a:t>
            </a:r>
          </a:p>
          <a:p>
            <a:pPr algn="ctr">
              <a:lnSpc>
                <a:spcPts val="8879"/>
              </a:lnSpc>
            </a:pP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Xây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dựng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kho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dữ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liệu</a:t>
            </a:r>
            <a:endParaRPr lang="en-US" sz="7399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310590" y="1646842"/>
            <a:ext cx="7174888" cy="365259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21558" y="134418"/>
            <a:ext cx="11717152" cy="10018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2666" y="2549274"/>
            <a:ext cx="4149459" cy="1838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Lược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đồ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</a:p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kho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dữ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liệu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0406" y="648908"/>
            <a:ext cx="17427187" cy="59196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91400" y="7116975"/>
            <a:ext cx="3368403" cy="59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 err="1">
                <a:solidFill>
                  <a:srgbClr val="000000"/>
                </a:solidFill>
                <a:latin typeface="Muli Bold Bold" panose="020B0604020202020204" charset="0"/>
              </a:rPr>
              <a:t>Quy</a:t>
            </a:r>
            <a:r>
              <a:rPr lang="en-US" sz="3500" b="1" dirty="0">
                <a:solidFill>
                  <a:srgbClr val="000000"/>
                </a:solidFill>
                <a:latin typeface="Muli Bold Bold" panose="020B0604020202020204" charset="0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Muli Bold Bold" panose="020B0604020202020204" charset="0"/>
              </a:rPr>
              <a:t>trình</a:t>
            </a:r>
            <a:r>
              <a:rPr lang="en-US" sz="3500" b="1" dirty="0">
                <a:solidFill>
                  <a:srgbClr val="000000"/>
                </a:solidFill>
                <a:latin typeface="Muli Bold Bold" panose="020B0604020202020204" charset="0"/>
              </a:rPr>
              <a:t> SSIS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5897" y="1028700"/>
            <a:ext cx="10504080" cy="79091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989" y="184337"/>
            <a:ext cx="3378958" cy="88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Thực</a:t>
            </a:r>
            <a:r>
              <a:rPr lang="en-US" sz="519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Open Sans Bold"/>
              </a:rPr>
              <a:t>hiện</a:t>
            </a:r>
            <a:endParaRPr lang="en-US" sz="519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7358" y="1388523"/>
            <a:ext cx="6124178" cy="822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55"/>
              </a:lnSpc>
            </a:pPr>
            <a:r>
              <a:rPr lang="en-US" sz="2610" dirty="0" err="1">
                <a:solidFill>
                  <a:srgbClr val="000000"/>
                </a:solidFill>
                <a:latin typeface="Open Sans Light Bold"/>
              </a:rPr>
              <a:t>Bước</a:t>
            </a:r>
            <a:r>
              <a:rPr lang="en-US" sz="2610" dirty="0">
                <a:solidFill>
                  <a:srgbClr val="000000"/>
                </a:solidFill>
                <a:latin typeface="Open Sans Light Bold"/>
              </a:rPr>
              <a:t> 1 - Clean Data and Load Dataset: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Thực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hiện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xóa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toàn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bộ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dữ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liệu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trong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 Data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gốc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tiến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hành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đưa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toàn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bộ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dữ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liệu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thô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vào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bảng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tương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ứng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trong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Data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gốc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thực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hiện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tiền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xử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lý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dữ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liệu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và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đổ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vào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các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bảng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dữ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liệu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tương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ứng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655"/>
              </a:lnSpc>
            </a:pPr>
            <a:r>
              <a:rPr lang="en-US" sz="2610" dirty="0" err="1">
                <a:solidFill>
                  <a:srgbClr val="000000"/>
                </a:solidFill>
                <a:latin typeface="Open Sans Light Bold"/>
              </a:rPr>
              <a:t>Bước</a:t>
            </a:r>
            <a:r>
              <a:rPr lang="en-US" sz="2610" dirty="0">
                <a:solidFill>
                  <a:srgbClr val="000000"/>
                </a:solidFill>
                <a:latin typeface="Open Sans Light Bold"/>
              </a:rPr>
              <a:t> 2 - ETL Data to Dimension Table: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Thực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hiện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đổ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data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vào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các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bảng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DImension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trong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Data Warehouse</a:t>
            </a:r>
          </a:p>
          <a:p>
            <a:pPr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655"/>
              </a:lnSpc>
            </a:pPr>
            <a:r>
              <a:rPr lang="en-US" sz="2610" dirty="0" err="1">
                <a:solidFill>
                  <a:srgbClr val="000000"/>
                </a:solidFill>
                <a:latin typeface="Open Sans Light Bold"/>
              </a:rPr>
              <a:t>Bước</a:t>
            </a:r>
            <a:r>
              <a:rPr lang="en-US" sz="2610" dirty="0">
                <a:solidFill>
                  <a:srgbClr val="000000"/>
                </a:solidFill>
                <a:latin typeface="Open Sans Light Bold"/>
              </a:rPr>
              <a:t> 3: </a:t>
            </a:r>
            <a:r>
              <a:rPr lang="en-US" sz="2610" dirty="0" err="1">
                <a:solidFill>
                  <a:srgbClr val="000000"/>
                </a:solidFill>
                <a:latin typeface="Open Sans Light Bold"/>
              </a:rPr>
              <a:t>Fact_Basketball</a:t>
            </a:r>
            <a:r>
              <a:rPr lang="en-US" sz="2610" dirty="0">
                <a:solidFill>
                  <a:srgbClr val="000000"/>
                </a:solidFill>
                <a:latin typeface="Open Sans Light Bold"/>
              </a:rPr>
              <a:t>: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Thực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hiện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đổ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dữ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liệu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vào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bảng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Fact_Basketball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trong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Data Warehouse</a:t>
            </a:r>
          </a:p>
          <a:p>
            <a:pPr>
              <a:lnSpc>
                <a:spcPts val="3655"/>
              </a:lnSpc>
            </a:pPr>
            <a:endParaRPr lang="en-US" sz="2610" dirty="0">
              <a:solidFill>
                <a:srgbClr val="000000"/>
              </a:solidFill>
              <a:latin typeface="Open Sans Light"/>
            </a:endParaRPr>
          </a:p>
          <a:p>
            <a:pPr>
              <a:lnSpc>
                <a:spcPts val="3655"/>
              </a:lnSpc>
            </a:pPr>
            <a:r>
              <a:rPr lang="en-US" sz="2610" dirty="0" err="1">
                <a:solidFill>
                  <a:srgbClr val="000000"/>
                </a:solidFill>
                <a:latin typeface="Open Sans Light Bold"/>
              </a:rPr>
              <a:t>Bước</a:t>
            </a:r>
            <a:r>
              <a:rPr lang="en-US" sz="2610" dirty="0">
                <a:solidFill>
                  <a:srgbClr val="000000"/>
                </a:solidFill>
                <a:latin typeface="Open Sans Light Bold"/>
              </a:rPr>
              <a:t> 4: Set Foreign Keys: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Cài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đặt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các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khóa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ngoại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tương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ứng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theo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thiết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kế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lược</a:t>
            </a:r>
            <a:r>
              <a:rPr lang="en-US" sz="261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2610" dirty="0" err="1">
                <a:solidFill>
                  <a:srgbClr val="000000"/>
                </a:solidFill>
                <a:latin typeface="Open Sans Light"/>
              </a:rPr>
              <a:t>đồ</a:t>
            </a:r>
            <a:endParaRPr lang="en-US" sz="2610" dirty="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12369" y="2112919"/>
            <a:ext cx="12463263" cy="6061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1184" y="537527"/>
            <a:ext cx="10132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Clean Data and Load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4656" y="8282043"/>
            <a:ext cx="4597744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Sequence Container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45287"/>
            <a:ext cx="11854552" cy="61964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95630" y="2911994"/>
            <a:ext cx="4190159" cy="18349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091441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1.1 Clean </a:t>
            </a:r>
            <a:r>
              <a:rPr lang="en-US" sz="3999" dirty="0" err="1">
                <a:solidFill>
                  <a:srgbClr val="000000"/>
                </a:solidFill>
                <a:latin typeface="Open Sans"/>
              </a:rPr>
              <a:t>DataGoc</a:t>
            </a:r>
            <a:endParaRPr lang="en-US" sz="39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79246" y="8423425"/>
            <a:ext cx="3216087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SQL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22027" y="4819967"/>
            <a:ext cx="3737367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SQL Execute Task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94546" y="3201892"/>
            <a:ext cx="3992329" cy="13657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061351"/>
            <a:ext cx="11187452" cy="240367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466474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Open Sans"/>
              </a:rPr>
              <a:t>1.2 Load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8430" y="5866715"/>
            <a:ext cx="492799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Chi </a:t>
            </a:r>
            <a:r>
              <a:rPr lang="en-US" sz="3399" dirty="0" err="1">
                <a:solidFill>
                  <a:srgbClr val="000000"/>
                </a:solidFill>
                <a:latin typeface="Open Sans Light Bold"/>
              </a:rPr>
              <a:t>tiết</a:t>
            </a: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4819967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54597" y="3377355"/>
            <a:ext cx="4072227" cy="15092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18418"/>
            <a:ext cx="11084593" cy="4447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406316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1.3 Clean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07001" y="7099952"/>
            <a:ext cx="492799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Chi tiết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5076825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6815" y="1894030"/>
            <a:ext cx="15114371" cy="576442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0066" y="141605"/>
            <a:ext cx="101321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2. ETL Data to Dimension 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81801" y="8273031"/>
            <a:ext cx="4521544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 Light Bold"/>
              </a:rPr>
              <a:t>Sequence Container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1079" y="4424842"/>
            <a:ext cx="6770465" cy="1900726"/>
            <a:chOff x="0" y="0"/>
            <a:chExt cx="5416372" cy="15205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16372" cy="1520581"/>
            </a:xfrm>
            <a:custGeom>
              <a:avLst/>
              <a:gdLst/>
              <a:ahLst/>
              <a:cxnLst/>
              <a:rect l="l" t="t" r="r" b="b"/>
              <a:pathLst>
                <a:path w="5416372" h="1520581">
                  <a:moveTo>
                    <a:pt x="5291911" y="1520581"/>
                  </a:moveTo>
                  <a:lnTo>
                    <a:pt x="124460" y="1520581"/>
                  </a:lnTo>
                  <a:cubicBezTo>
                    <a:pt x="55880" y="1520581"/>
                    <a:pt x="0" y="1464701"/>
                    <a:pt x="0" y="13961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1912" y="0"/>
                  </a:lnTo>
                  <a:cubicBezTo>
                    <a:pt x="5360492" y="0"/>
                    <a:pt x="5416372" y="55880"/>
                    <a:pt x="5416372" y="124460"/>
                  </a:cubicBezTo>
                  <a:lnTo>
                    <a:pt x="5416372" y="1396121"/>
                  </a:lnTo>
                  <a:cubicBezTo>
                    <a:pt x="5416372" y="1464701"/>
                    <a:pt x="5360492" y="1520581"/>
                    <a:pt x="5291912" y="15205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79086" y="3026192"/>
            <a:ext cx="1825695" cy="182569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701564" y="4424842"/>
            <a:ext cx="6770465" cy="1900726"/>
            <a:chOff x="0" y="0"/>
            <a:chExt cx="5416372" cy="15205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6372" cy="1520581"/>
            </a:xfrm>
            <a:custGeom>
              <a:avLst/>
              <a:gdLst/>
              <a:ahLst/>
              <a:cxnLst/>
              <a:rect l="l" t="t" r="r" b="b"/>
              <a:pathLst>
                <a:path w="5416372" h="1520581">
                  <a:moveTo>
                    <a:pt x="5291911" y="1520581"/>
                  </a:moveTo>
                  <a:lnTo>
                    <a:pt x="124460" y="1520581"/>
                  </a:lnTo>
                  <a:cubicBezTo>
                    <a:pt x="55880" y="1520581"/>
                    <a:pt x="0" y="1464701"/>
                    <a:pt x="0" y="13961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1912" y="0"/>
                  </a:lnTo>
                  <a:cubicBezTo>
                    <a:pt x="5360492" y="0"/>
                    <a:pt x="5416372" y="55880"/>
                    <a:pt x="5416372" y="124460"/>
                  </a:cubicBezTo>
                  <a:lnTo>
                    <a:pt x="5416372" y="1396121"/>
                  </a:lnTo>
                  <a:cubicBezTo>
                    <a:pt x="5416372" y="1464701"/>
                    <a:pt x="5360492" y="1520581"/>
                    <a:pt x="5291912" y="15205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73949" y="3026192"/>
            <a:ext cx="1825695" cy="182569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5718046"/>
            <a:ext cx="5202593" cy="529526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91934" y="1028700"/>
            <a:ext cx="7504132" cy="10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E2C4B"/>
                </a:solidFill>
                <a:latin typeface="Muli Bold Bold"/>
              </a:rPr>
              <a:t>Thành viên nhóm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1564" y="4927588"/>
            <a:ext cx="6770465" cy="79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A44C22"/>
                </a:solidFill>
                <a:latin typeface="DejaVu Sans Bold Bold"/>
              </a:rPr>
              <a:t>Nguyễn Cao Khoa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1079" y="4927588"/>
            <a:ext cx="6770465" cy="79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A44C22"/>
                </a:solidFill>
                <a:latin typeface="DejaVu Sans Bold Bold"/>
              </a:rPr>
              <a:t>Hồ Trọng Khang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28594" y="3474234"/>
            <a:ext cx="4124233" cy="1412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856810"/>
            <a:ext cx="11183030" cy="434729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195763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2.1 Dim League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6219" y="6408136"/>
            <a:ext cx="492799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Chi tiết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5076825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32854" y="2910931"/>
            <a:ext cx="3726446" cy="17651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5689" y="2036013"/>
            <a:ext cx="10862611" cy="44989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195763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2.2 Dim Player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2999" y="6859320"/>
            <a:ext cx="492799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Chi tiết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4819967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62121" y="3362113"/>
            <a:ext cx="4257178" cy="15245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139189"/>
            <a:ext cx="11231273" cy="397037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195763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2.3 Dim Season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80340" y="6558531"/>
            <a:ext cx="492799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Chi tiết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4819967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53266" y="3650125"/>
            <a:ext cx="4074887" cy="12365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6687" y="2603144"/>
            <a:ext cx="11871548" cy="33304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834816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2.4 Fact_Basketball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6023" y="6357503"/>
            <a:ext cx="5072876" cy="5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Open Sans Light Bold"/>
              </a:rPr>
              <a:t>Chi tiết Data Flow Task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64986" y="4819967"/>
            <a:ext cx="3251449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Data Flow Task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24077" y="3177415"/>
            <a:ext cx="4533266" cy="15073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1479194"/>
            <a:ext cx="11999740" cy="726412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1714500" y="349250"/>
            <a:ext cx="101321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2.5 Set Foreign Keys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75189" y="8934767"/>
            <a:ext cx="29067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SQL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27556" y="4819967"/>
            <a:ext cx="33263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SQL Execute task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659" b="1659"/>
          <a:stretch>
            <a:fillRect/>
          </a:stretch>
        </p:blipFill>
        <p:spPr>
          <a:xfrm>
            <a:off x="13469369" y="6622517"/>
            <a:ext cx="2718469" cy="26357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1733" y="4019657"/>
            <a:ext cx="11098494" cy="224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03</a:t>
            </a:r>
          </a:p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Truy vấn và phân tích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028700"/>
            <a:ext cx="18288000" cy="64465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8874" y="7964238"/>
            <a:ext cx="18010252" cy="5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E2C4B"/>
                </a:solidFill>
                <a:latin typeface="Open Sans Extra Bold Bold"/>
              </a:rPr>
              <a:t>Tổng quan quy trình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47029" y="125282"/>
            <a:ext cx="11513061" cy="100364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98"/>
            <a:ext cx="2169009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số lượng cầu thủ không phải quốc tịch Mỹ chơi tại giải NBA vào mùa giải 2019-2020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46239" y="229859"/>
            <a:ext cx="11811781" cy="986121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68"/>
            <a:ext cx="216900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số cầu thủ có kiến tạo nhiều nhất mỗi năm tại giải NBL (Úc)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46239" y="346230"/>
            <a:ext cx="12056370" cy="92025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68"/>
            <a:ext cx="216900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Thống kê các cầu thủ tại NBA được draft tại round 1 và pick 1 tổng số điểm ghi được qua các năm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7180" y="23648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9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357026" y="678003"/>
            <a:ext cx="7483174" cy="7147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10972" lvl="1" indent="-914400">
              <a:lnSpc>
                <a:spcPts val="11500"/>
              </a:lnSpc>
              <a:buFont typeface="+mj-lt"/>
              <a:buAutoNum type="arabicPeriod"/>
            </a:pP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Giới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thiệu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tổng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quan</a:t>
            </a:r>
            <a:endParaRPr lang="en-US" sz="4600" b="1" dirty="0">
              <a:solidFill>
                <a:srgbClr val="000000"/>
              </a:solidFill>
              <a:latin typeface="Muli Bold"/>
            </a:endParaRPr>
          </a:p>
          <a:p>
            <a:pPr marL="1410972" lvl="1" indent="-914400">
              <a:lnSpc>
                <a:spcPts val="11500"/>
              </a:lnSpc>
              <a:buFont typeface="+mj-lt"/>
              <a:buAutoNum type="arabicPeriod"/>
            </a:pP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Xây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dựng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kho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dữ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liệu</a:t>
            </a:r>
            <a:endParaRPr lang="en-US" sz="4600" b="1" dirty="0">
              <a:solidFill>
                <a:srgbClr val="000000"/>
              </a:solidFill>
              <a:latin typeface="Muli Bold"/>
            </a:endParaRPr>
          </a:p>
          <a:p>
            <a:pPr marL="1410972" lvl="1" indent="-914400">
              <a:lnSpc>
                <a:spcPts val="11500"/>
              </a:lnSpc>
              <a:buFont typeface="+mj-lt"/>
              <a:buAutoNum type="arabicPeriod"/>
            </a:pP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Truy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vấn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và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Phân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</a:t>
            </a: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tích</a:t>
            </a:r>
            <a:endParaRPr lang="en-US" sz="4600" b="1" dirty="0">
              <a:solidFill>
                <a:srgbClr val="000000"/>
              </a:solidFill>
              <a:latin typeface="Muli Bold"/>
            </a:endParaRPr>
          </a:p>
          <a:p>
            <a:pPr marL="1410972" lvl="1" indent="-914400">
              <a:lnSpc>
                <a:spcPts val="11500"/>
              </a:lnSpc>
              <a:buFont typeface="+mj-lt"/>
              <a:buAutoNum type="arabicPeriod"/>
            </a:pPr>
            <a:r>
              <a:rPr lang="en-US" sz="4600" b="1" dirty="0" err="1">
                <a:solidFill>
                  <a:srgbClr val="000000"/>
                </a:solidFill>
                <a:latin typeface="Muli Bold"/>
              </a:rPr>
              <a:t>Tạo</a:t>
            </a:r>
            <a:r>
              <a:rPr lang="en-US" sz="4600" b="1" dirty="0">
                <a:solidFill>
                  <a:srgbClr val="000000"/>
                </a:solidFill>
                <a:latin typeface="Muli Bold"/>
              </a:rPr>
              <a:t> Report</a:t>
            </a:r>
          </a:p>
          <a:p>
            <a:pPr marL="1410972" lvl="1" indent="-914400">
              <a:lnSpc>
                <a:spcPts val="11500"/>
              </a:lnSpc>
              <a:buFont typeface="+mj-lt"/>
              <a:buAutoNum type="arabicPeriod"/>
            </a:pPr>
            <a:r>
              <a:rPr lang="en-US" sz="4600" b="1" dirty="0">
                <a:solidFill>
                  <a:srgbClr val="000000"/>
                </a:solidFill>
                <a:latin typeface="Muli Bold"/>
              </a:rPr>
              <a:t>Data Mining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7180" y="2219311"/>
            <a:ext cx="9381148" cy="938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7180" y="3718261"/>
            <a:ext cx="9381148" cy="938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7180" y="5143500"/>
            <a:ext cx="9381148" cy="938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77180" y="6650993"/>
            <a:ext cx="9381148" cy="938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7325" y="4512881"/>
            <a:ext cx="2727063" cy="287059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37150" y="1249503"/>
            <a:ext cx="4007413" cy="105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dirty="0" err="1">
                <a:solidFill>
                  <a:srgbClr val="0E2C4B"/>
                </a:solidFill>
                <a:latin typeface="Muli Bold Bold"/>
              </a:rPr>
              <a:t>Nội</a:t>
            </a:r>
            <a:r>
              <a:rPr lang="en-US" sz="7000" dirty="0">
                <a:solidFill>
                  <a:srgbClr val="0E2C4B"/>
                </a:solidFill>
                <a:latin typeface="Muli Bold Bold"/>
              </a:rPr>
              <a:t> dung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46239" y="686054"/>
            <a:ext cx="12177311" cy="89148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68"/>
            <a:ext cx="216900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370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top 10 cầu thủ có tỉ lệ ném 3 điểm thành công cao nhất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và đã thực hiện trên 100 cú ném tại mùa giải 18-19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59950" y="709082"/>
            <a:ext cx="9548747" cy="8868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68"/>
            <a:ext cx="216900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top 5 cầu thủ có tổng số phút ra sân  nhiều nhất vào mùa giải 17-18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6554"/>
          <a:stretch>
            <a:fillRect/>
          </a:stretch>
        </p:blipFill>
        <p:spPr>
          <a:xfrm>
            <a:off x="5464494" y="280845"/>
            <a:ext cx="12823506" cy="97253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98"/>
            <a:ext cx="2169009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4643158" cy="370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Thống kê các cầu thủ có số lần chặn bóng &gt; 50 lần và lấy lại bóng từ đối thủ &gt; 50 lần vào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mùa giải 18-19.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50469" y="386733"/>
            <a:ext cx="10006882" cy="91214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68"/>
            <a:ext cx="216900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Thống kê các cầu thủ tỉ lệ ném 2 và 3 điểm cao hơn tỉ lệ ném phạt tại mùa giải Argentinian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1567" r="32171"/>
          <a:stretch>
            <a:fillRect/>
          </a:stretch>
        </p:blipFill>
        <p:spPr>
          <a:xfrm>
            <a:off x="6183741" y="121895"/>
            <a:ext cx="10431681" cy="100432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29282" y="1745698"/>
            <a:ext cx="2169009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590656" cy="1844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Top 20 cầu thủ chơi hiệu quả nhất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tại giải NBA mùa 17-18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1730" y="613927"/>
            <a:ext cx="8932571" cy="90591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8807" y="1745668"/>
            <a:ext cx="213523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Thống kê theo chiều giảm dần về số lượng cầu thủ của các trường trung học tham gia NBA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80266" y="686255"/>
            <a:ext cx="8787139" cy="89144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68"/>
            <a:ext cx="264943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Số phút thi đấu trung bình của cầu thủ tại các giải đấu mùa 19-20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40712"/>
          <a:stretch>
            <a:fillRect/>
          </a:stretch>
        </p:blipFill>
        <p:spPr>
          <a:xfrm>
            <a:off x="6430976" y="72633"/>
            <a:ext cx="11100543" cy="101417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98"/>
            <a:ext cx="264943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7920"/>
            <a:ext cx="5297383" cy="246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Thống kê các cầu thủ sinh năm 1998-2000 có số trận thi đấu &gt; 60 trận tại mùa giải 18-20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7335" r="5184"/>
          <a:stretch>
            <a:fillRect/>
          </a:stretch>
        </p:blipFill>
        <p:spPr>
          <a:xfrm>
            <a:off x="5031696" y="302424"/>
            <a:ext cx="12847667" cy="95156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98"/>
            <a:ext cx="264943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171186"/>
            <a:ext cx="4440123" cy="3701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cầu thủ ít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 Bold"/>
              </a:rPr>
              <a:t>Fair Play</a:t>
            </a:r>
            <a:r>
              <a:rPr lang="en-US" sz="3499">
                <a:solidFill>
                  <a:srgbClr val="0E2C4B"/>
                </a:solidFill>
                <a:latin typeface="DejaVu Serif"/>
              </a:rPr>
              <a:t> nhất tại mỗi mùa giải tại giải đấu NBA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(Lỗi cá nhân nhiều nhất)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38548" y="2487518"/>
            <a:ext cx="13049452" cy="40760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98"/>
            <a:ext cx="264943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480736"/>
            <a:ext cx="4440123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cầu thủ nào có kinh nghiệm nhất tại giải đấu NBA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(Số trận đã chơi)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659" b="1659"/>
          <a:stretch>
            <a:fillRect/>
          </a:stretch>
        </p:blipFill>
        <p:spPr>
          <a:xfrm>
            <a:off x="13469369" y="6622517"/>
            <a:ext cx="2718469" cy="26357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94753" y="4019657"/>
            <a:ext cx="11098494" cy="224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 dirty="0">
                <a:solidFill>
                  <a:srgbClr val="0E2C4B"/>
                </a:solidFill>
                <a:latin typeface="Muli Bold Bold"/>
              </a:rPr>
              <a:t>01</a:t>
            </a:r>
          </a:p>
          <a:p>
            <a:pPr algn="ctr">
              <a:lnSpc>
                <a:spcPts val="8879"/>
              </a:lnSpc>
            </a:pP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Giới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thiệu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tổng</a:t>
            </a:r>
            <a:r>
              <a:rPr lang="en-US" sz="7399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7399" dirty="0" err="1">
                <a:solidFill>
                  <a:srgbClr val="0E2C4B"/>
                </a:solidFill>
                <a:latin typeface="Muli Bold Bold"/>
              </a:rPr>
              <a:t>quan</a:t>
            </a:r>
            <a:endParaRPr lang="en-US" sz="7399" dirty="0">
              <a:solidFill>
                <a:srgbClr val="0E2C4B"/>
              </a:solidFill>
              <a:latin typeface="Muli Bold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84676" y="2212393"/>
            <a:ext cx="13367967" cy="46437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98"/>
            <a:ext cx="264943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480736"/>
            <a:ext cx="4101731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 Top 3 cầu thủ có tỉ lệ hỗ trợ đồng đội cao nhất giải NBA mùa giải 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18-19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50587" y="2037256"/>
            <a:ext cx="13737413" cy="60459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9069" y="1745698"/>
            <a:ext cx="264943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15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480736"/>
            <a:ext cx="4101731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Cầu thủ sở hữu bóng tốt nhất tại 10 giải đấu mùa 19-20 (giảm dần theo tỉ lệ sở hữu)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659" b="1659"/>
          <a:stretch>
            <a:fillRect/>
          </a:stretch>
        </p:blipFill>
        <p:spPr>
          <a:xfrm>
            <a:off x="13469369" y="6622517"/>
            <a:ext cx="2718469" cy="26357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1733" y="4019657"/>
            <a:ext cx="11098494" cy="224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04</a:t>
            </a:r>
          </a:p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Tạo Report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6678" y="1028700"/>
            <a:ext cx="17792448" cy="66795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8874" y="7964238"/>
            <a:ext cx="18010252" cy="5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E2C4B"/>
                </a:solidFill>
                <a:latin typeface="Open Sans Extra Bold Bold"/>
              </a:rPr>
              <a:t>Tổng quan quy trình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251902">
            <a:off x="2109077" y="1924267"/>
            <a:ext cx="2945311" cy="11449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674261" y="5590202"/>
            <a:ext cx="4011930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81733" y="4019657"/>
            <a:ext cx="11098494" cy="224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SQL Server Reporting Services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5233" y="96539"/>
            <a:ext cx="9794067" cy="64669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65233" y="6563534"/>
            <a:ext cx="9794067" cy="348913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8856" y="3480736"/>
            <a:ext cx="4101731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số cầu thủ có kiến tạo nhiều nhất mỗi năm tại giải NBL (Úc)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03551" y="180752"/>
            <a:ext cx="11524970" cy="99254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8006"/>
            <a:ext cx="4101731" cy="494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Cho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biết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top 10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cầu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có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tỉ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lệ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ném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3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điểm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thành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công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cao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nhất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</a:p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đã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thực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hiện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trên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100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cú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ném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tại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mùa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giải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18-19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14720" y="49636"/>
            <a:ext cx="8247240" cy="639550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14720" y="6445137"/>
            <a:ext cx="8247240" cy="35570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8856" y="3368006"/>
            <a:ext cx="4688277" cy="435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Thống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kê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các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cầu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có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số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chặn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&gt; 50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lấy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lại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từ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đối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&gt; 50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vào</a:t>
            </a: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mùa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giải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18-19.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27895" y="2149775"/>
            <a:ext cx="9453867" cy="59874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8006"/>
            <a:ext cx="4101731" cy="494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Thống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kê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các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cầu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có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số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chặn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&gt; 50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và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lấy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lại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từ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đối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E2C4B"/>
                </a:solidFill>
                <a:latin typeface="DejaVu Serif"/>
              </a:rPr>
              <a:t>&gt; 50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/>
              </a:rPr>
              <a:t>vào</a:t>
            </a:r>
            <a:endParaRPr lang="en-US" sz="3499" dirty="0">
              <a:solidFill>
                <a:srgbClr val="0E2C4B"/>
              </a:solidFill>
              <a:latin typeface="DejaVu Serif"/>
            </a:endParaRPr>
          </a:p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Arimo"/>
              </a:rPr>
              <a:t>mùa</a:t>
            </a:r>
            <a:r>
              <a:rPr lang="en-US" sz="3499" dirty="0">
                <a:solidFill>
                  <a:srgbClr val="0E2C4B"/>
                </a:solidFill>
                <a:latin typeface="Arimo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Arimo"/>
              </a:rPr>
              <a:t>giải</a:t>
            </a:r>
            <a:r>
              <a:rPr lang="en-US" sz="3499" dirty="0">
                <a:solidFill>
                  <a:srgbClr val="0E2C4B"/>
                </a:solidFill>
                <a:latin typeface="Arimo"/>
              </a:rPr>
              <a:t> 18-19.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E2C4B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264290" y="8402976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251902">
            <a:off x="2109077" y="1924267"/>
            <a:ext cx="2945311" cy="11449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07910" y="5913305"/>
            <a:ext cx="3935288" cy="33449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94753" y="4312930"/>
            <a:ext cx="11098494" cy="112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POWER BI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30283" y="7391465"/>
            <a:ext cx="5543925" cy="5249643"/>
            <a:chOff x="0" y="0"/>
            <a:chExt cx="7391901" cy="6999524"/>
          </a:xfrm>
        </p:grpSpPr>
        <p:grpSp>
          <p:nvGrpSpPr>
            <p:cNvPr id="3" name="Group 3"/>
            <p:cNvGrpSpPr/>
            <p:nvPr/>
          </p:nvGrpSpPr>
          <p:grpSpPr>
            <a:xfrm>
              <a:off x="559843" y="0"/>
              <a:ext cx="6832058" cy="683205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51000"/>
            </a:blip>
            <a:srcRect/>
            <a:stretch>
              <a:fillRect/>
            </a:stretch>
          </p:blipFill>
          <p:spPr>
            <a:xfrm>
              <a:off x="0" y="4835505"/>
              <a:ext cx="6234870" cy="216402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0" y="1347966"/>
            <a:ext cx="18288000" cy="660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5176"/>
              </a:lnSpc>
              <a:buFont typeface="Arial"/>
              <a:buChar char="•"/>
            </a:pP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Hiện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nay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ngoài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đá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-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môn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thể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thao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vua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thì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rổ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đã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phổ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biến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rộng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rãi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khắp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nơi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trên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thế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giới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.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Ngoài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được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xem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một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môn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thể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thao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về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mặt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giải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trí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nó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còn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tạo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ra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nguồn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kinh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tế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rất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lớn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vì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mỗi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đội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đấu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chuyên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nghiệp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đấu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càng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tốt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sẽ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được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nguồn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lợi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càng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cao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.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Nhưng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một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đội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hay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thì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phải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có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những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cầu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thủ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giỏi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những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đội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sẽ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cần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chuyển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nhượng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hoặc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tuyển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chọn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những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cầu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thủ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tiềm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năng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về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đội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.</a:t>
            </a:r>
          </a:p>
          <a:p>
            <a:pPr marL="669289" lvl="1" indent="-334645">
              <a:lnSpc>
                <a:spcPts val="5176"/>
              </a:lnSpc>
              <a:buFont typeface="Arial"/>
              <a:buChar char="•"/>
            </a:pP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Xác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định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được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vấn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đề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chính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,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nhóm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nhận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thấy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việc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phân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tích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các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thông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số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của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một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cầu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thủ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cần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thiết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.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Từ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các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phân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tích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này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các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tuyển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chọn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sẽ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có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cái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nhìn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tổng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thể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nhất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của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một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tuyển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thủ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từ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đó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có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thể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lên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mục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tiêu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chuyển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nhượng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tốt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nhất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và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mang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lại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nhiều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lợi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ích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cho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đội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 </a:t>
            </a:r>
            <a:r>
              <a:rPr lang="en-US" sz="3099" spc="-49" dirty="0" err="1">
                <a:solidFill>
                  <a:srgbClr val="0E2C4B"/>
                </a:solidFill>
                <a:latin typeface="Work Sans Medium" pitchFamily="2" charset="0"/>
              </a:rPr>
              <a:t>bóng</a:t>
            </a:r>
            <a:r>
              <a:rPr lang="en-US" sz="3099" spc="-49" dirty="0">
                <a:solidFill>
                  <a:srgbClr val="0E2C4B"/>
                </a:solidFill>
                <a:latin typeface="Work Sans Medium" pitchFamily="2" charset="0"/>
              </a:rPr>
              <a:t>.</a:t>
            </a:r>
          </a:p>
          <a:p>
            <a:pPr>
              <a:lnSpc>
                <a:spcPts val="5176"/>
              </a:lnSpc>
            </a:pPr>
            <a:endParaRPr lang="en-US" sz="3099" spc="-49" dirty="0">
              <a:solidFill>
                <a:srgbClr val="0E2C4B"/>
              </a:solidFill>
              <a:latin typeface="Work Sans Medium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877137"/>
            <a:ext cx="3150487" cy="263459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-10800000">
            <a:off x="-3250695" y="-579146"/>
            <a:ext cx="9184750" cy="206998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50475" y="104836"/>
            <a:ext cx="4187883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err="1">
                <a:solidFill>
                  <a:srgbClr val="0E2C4B"/>
                </a:solidFill>
                <a:latin typeface="Muli Bold Bold" panose="020B0604020202020204" charset="0"/>
              </a:rPr>
              <a:t>Đặt</a:t>
            </a:r>
            <a:r>
              <a:rPr lang="en-US" sz="6000" b="1" dirty="0">
                <a:solidFill>
                  <a:srgbClr val="0E2C4B"/>
                </a:solidFill>
                <a:latin typeface="Muli Bold Bold" panose="020B0604020202020204" charset="0"/>
              </a:rPr>
              <a:t> </a:t>
            </a:r>
            <a:r>
              <a:rPr lang="en-US" sz="6000" b="1" dirty="0" err="1">
                <a:solidFill>
                  <a:srgbClr val="0E2C4B"/>
                </a:solidFill>
                <a:latin typeface="Muli Bold Bold" panose="020B0604020202020204" charset="0"/>
              </a:rPr>
              <a:t>vấn</a:t>
            </a:r>
            <a:r>
              <a:rPr lang="en-US" sz="6000" b="1" dirty="0">
                <a:solidFill>
                  <a:srgbClr val="0E2C4B"/>
                </a:solidFill>
                <a:latin typeface="Muli Bold Bold" panose="020B0604020202020204" charset="0"/>
              </a:rPr>
              <a:t> </a:t>
            </a:r>
            <a:r>
              <a:rPr lang="en-US" sz="6000" b="1" dirty="0" err="1">
                <a:solidFill>
                  <a:srgbClr val="0E2C4B"/>
                </a:solidFill>
                <a:latin typeface="Muli Bold Bold" panose="020B0604020202020204" charset="0"/>
              </a:rPr>
              <a:t>đề</a:t>
            </a:r>
            <a:endParaRPr lang="en-US" sz="6000" b="1" dirty="0">
              <a:solidFill>
                <a:srgbClr val="0E2C4B"/>
              </a:solidFill>
              <a:latin typeface="Muli Bold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50587" y="1356248"/>
            <a:ext cx="13737413" cy="79020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480736"/>
            <a:ext cx="4101731" cy="308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E2C4B"/>
                </a:solidFill>
                <a:latin typeface="DejaVu Serif"/>
              </a:rPr>
              <a:t>Cho biết số cầu thủ có kiến tạo nhiều nhất mỗi năm tại giải NBL (Úc)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10590" y="1395073"/>
            <a:ext cx="12954289" cy="74968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8006"/>
            <a:ext cx="4101731" cy="494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Cho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biết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top 10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cầu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có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tỉ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lệ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ném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3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điểm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thành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công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cao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nhất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</a:p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đã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thực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hiện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trên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100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cú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ném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tại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mùa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giải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18-19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177399"/>
            <a:ext cx="312986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72490" y="1495169"/>
            <a:ext cx="12871890" cy="72966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3384" y="1745698"/>
            <a:ext cx="2220805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Câu 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8856" y="3368006"/>
            <a:ext cx="4688277" cy="432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Thống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kê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các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cầu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có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số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chặn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&gt; 50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lấy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lại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bóng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từ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đối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thủ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</a:p>
          <a:p>
            <a:pPr>
              <a:lnSpc>
                <a:spcPts val="4899"/>
              </a:lnSpc>
            </a:pP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&gt; 50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lần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vào</a:t>
            </a: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  <a:p>
            <a:pPr>
              <a:lnSpc>
                <a:spcPts val="4899"/>
              </a:lnSpc>
            </a:pP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mùa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</a:t>
            </a:r>
            <a:r>
              <a:rPr lang="en-US" sz="3499" dirty="0" err="1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giải</a:t>
            </a:r>
            <a:r>
              <a:rPr lang="en-US" sz="3499" dirty="0">
                <a:solidFill>
                  <a:srgbClr val="0E2C4B"/>
                </a:solidFill>
                <a:latin typeface="DejaVu Serif" panose="020B0604020202020204" charset="0"/>
                <a:ea typeface="DejaVu Serif" panose="020B0604020202020204" charset="0"/>
                <a:cs typeface="DejaVu Serif" panose="020B0604020202020204" charset="0"/>
              </a:rPr>
              <a:t> 18-19.</a:t>
            </a:r>
          </a:p>
          <a:p>
            <a:pPr>
              <a:lnSpc>
                <a:spcPts val="4899"/>
              </a:lnSpc>
            </a:pPr>
            <a:endParaRPr lang="en-US" sz="3499" dirty="0">
              <a:solidFill>
                <a:srgbClr val="0E2C4B"/>
              </a:solidFill>
              <a:latin typeface="DejaVu Serif" panose="020B0604020202020204" charset="0"/>
              <a:ea typeface="DejaVu Serif" panose="020B0604020202020204" charset="0"/>
              <a:cs typeface="DejaVu Serif" panose="020B06040202020202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4174052" y="8357857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659" b="1659"/>
          <a:stretch>
            <a:fillRect/>
          </a:stretch>
        </p:blipFill>
        <p:spPr>
          <a:xfrm>
            <a:off x="13469369" y="6622517"/>
            <a:ext cx="2718469" cy="263578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81733" y="4019657"/>
            <a:ext cx="11098494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05</a:t>
            </a:r>
          </a:p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0E2C4B"/>
                </a:solidFill>
                <a:latin typeface="Muli Bold Bold"/>
              </a:rPr>
              <a:t>Data Mining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0560" y="2495803"/>
            <a:ext cx="10528947" cy="70408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25918"/>
            <a:ext cx="1569266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0E2C4B"/>
                </a:solidFill>
                <a:latin typeface="Muli Bold Bold"/>
              </a:rPr>
              <a:t>Bank Churn Prediction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2361966" y="-646366"/>
            <a:ext cx="9184750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2893"/>
          <a:stretch>
            <a:fillRect/>
          </a:stretch>
        </p:blipFill>
        <p:spPr>
          <a:xfrm>
            <a:off x="6822784" y="715404"/>
            <a:ext cx="10436516" cy="86867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1964239"/>
            <a:ext cx="6318098" cy="6300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Đây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là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tập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dữ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liệu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dùng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để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dự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đoán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khả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năng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không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sử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dụng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dịch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vụ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tại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ngân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hàng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nữa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thông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qua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các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thuộc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tính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như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: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Số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dư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,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số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năm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sử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dụng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,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số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dịch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vụ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sử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dụng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,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số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thẻ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tín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dụng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,....</a:t>
            </a:r>
          </a:p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Dữ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liệu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được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phát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hành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trên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Kaggle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từ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năm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2018</a:t>
            </a:r>
          </a:p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799" dirty="0">
                <a:solidFill>
                  <a:srgbClr val="0E2C4B"/>
                </a:solidFill>
                <a:latin typeface="DejaVu Serif"/>
              </a:rPr>
              <a:t>Kho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dữ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liệu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gồm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10000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dòng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và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14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thuộc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tính</a:t>
            </a:r>
            <a:endParaRPr lang="en-US" sz="2799" dirty="0">
              <a:solidFill>
                <a:srgbClr val="0E2C4B"/>
              </a:solidFill>
              <a:latin typeface="DejaVu Serif"/>
            </a:endParaRPr>
          </a:p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799" dirty="0">
                <a:solidFill>
                  <a:srgbClr val="0E2C4B"/>
                </a:solidFill>
                <a:latin typeface="DejaVu Serif"/>
              </a:rPr>
              <a:t>Link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dữ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 </a:t>
            </a:r>
            <a:r>
              <a:rPr lang="en-US" sz="2799" dirty="0" err="1">
                <a:solidFill>
                  <a:srgbClr val="0E2C4B"/>
                </a:solidFill>
                <a:latin typeface="DejaVu Serif"/>
              </a:rPr>
              <a:t>liệu</a:t>
            </a:r>
            <a:r>
              <a:rPr lang="en-US" sz="2799" dirty="0">
                <a:solidFill>
                  <a:srgbClr val="0E2C4B"/>
                </a:solidFill>
                <a:latin typeface="DejaVu Serif"/>
              </a:rPr>
              <a:t>: Bank Customer Churn Prediction | Kaggle</a:t>
            </a:r>
          </a:p>
          <a:p>
            <a:pPr>
              <a:lnSpc>
                <a:spcPts val="3751"/>
              </a:lnSpc>
            </a:pPr>
            <a:endParaRPr lang="en-US" sz="2799" dirty="0">
              <a:solidFill>
                <a:srgbClr val="0E2C4B"/>
              </a:solidFill>
              <a:latin typeface="DejaVu Ser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7748" y="248709"/>
            <a:ext cx="4729310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"/>
              </a:rPr>
              <a:t>Mô tả dữ liệu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17126" y="1329489"/>
            <a:ext cx="13653748" cy="63373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0" y="7903172"/>
            <a:ext cx="4979815" cy="596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Muli Bold Bold" panose="020B0604020202020204" charset="0"/>
              </a:rPr>
              <a:t>Tổng</a:t>
            </a:r>
            <a:r>
              <a:rPr lang="en-US" sz="3500" dirty="0">
                <a:solidFill>
                  <a:srgbClr val="000000"/>
                </a:solidFill>
                <a:latin typeface="Muli Bold Bold" panose="020B060402020202020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Muli Bold Bold" panose="020B0604020202020204" charset="0"/>
              </a:rPr>
              <a:t>quan</a:t>
            </a:r>
            <a:r>
              <a:rPr lang="en-US" sz="3500" dirty="0">
                <a:solidFill>
                  <a:srgbClr val="000000"/>
                </a:solidFill>
                <a:latin typeface="Muli Bold Bold" panose="020B060402020202020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Muli Bold Bold" panose="020B0604020202020204" charset="0"/>
              </a:rPr>
              <a:t>quy</a:t>
            </a:r>
            <a:r>
              <a:rPr lang="en-US" sz="3500" dirty="0">
                <a:solidFill>
                  <a:srgbClr val="000000"/>
                </a:solidFill>
                <a:latin typeface="Muli Bold Bold" panose="020B0604020202020204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Muli Bold Bold" panose="020B0604020202020204" charset="0"/>
              </a:rPr>
              <a:t>trình</a:t>
            </a:r>
            <a:endParaRPr lang="en-US" sz="3500" dirty="0">
              <a:solidFill>
                <a:srgbClr val="000000"/>
              </a:solidFill>
              <a:latin typeface="Muli Bold Bold" panose="020B060402020202020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12251" y="2183931"/>
            <a:ext cx="13791590" cy="59191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 dirty="0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55867" y="1621329"/>
            <a:ext cx="12086053" cy="70443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72911" y="1706764"/>
            <a:ext cx="11717307" cy="68734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244"/>
          <a:stretch>
            <a:fillRect/>
          </a:stretch>
        </p:blipFill>
        <p:spPr>
          <a:xfrm>
            <a:off x="6318098" y="1423621"/>
            <a:ext cx="11969902" cy="74397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2361966" y="-646366"/>
            <a:ext cx="9184750" cy="206998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0" y="1375996"/>
            <a:ext cx="5833902" cy="9226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Kho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thập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bóng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rổ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,…) qua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mùa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đấu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1999-2020).</a:t>
            </a:r>
          </a:p>
          <a:p>
            <a:pPr marL="604519" lvl="1" indent="-302260">
              <a:lnSpc>
                <a:spcPts val="3751"/>
              </a:lnSpc>
              <a:buFont typeface="Arial"/>
              <a:buChar char="•"/>
            </a:pP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kho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dung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biết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tin:</a:t>
            </a:r>
          </a:p>
          <a:p>
            <a:pPr marL="759459" lvl="1" indent="-457200">
              <a:lnSpc>
                <a:spcPts val="3751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49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đấu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mùa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1999-2020.</a:t>
            </a:r>
          </a:p>
          <a:p>
            <a:pPr marL="759459" lvl="1" indent="-457200">
              <a:lnSpc>
                <a:spcPts val="3751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gần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11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ngàn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.</a:t>
            </a:r>
          </a:p>
          <a:p>
            <a:pPr marL="759459" lvl="1" indent="-457200">
              <a:lnSpc>
                <a:spcPts val="3751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trận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đấu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mùa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.</a:t>
            </a:r>
          </a:p>
          <a:p>
            <a:pPr marL="759459" lvl="1" indent="-457200">
              <a:lnSpc>
                <a:spcPts val="3751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Kho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53950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dòng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34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Work Sans Medium" pitchFamily="2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Work Sans Medium" pitchFamily="2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3751"/>
              </a:lnSpc>
            </a:pPr>
            <a:endParaRPr lang="en-US" sz="2800" dirty="0">
              <a:latin typeface="Work Sans Medium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7747" y="248709"/>
            <a:ext cx="516615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E2C4B"/>
                </a:solidFill>
                <a:latin typeface="Muli Bold Bold" panose="020B0604020202020204" charset="0"/>
              </a:rPr>
              <a:t>Mô</a:t>
            </a:r>
            <a:r>
              <a:rPr lang="en-US" sz="6000" dirty="0">
                <a:solidFill>
                  <a:srgbClr val="0E2C4B"/>
                </a:solidFill>
                <a:latin typeface="Muli Bold Bold" panose="020B0604020202020204" charset="0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 panose="020B0604020202020204" charset="0"/>
              </a:rPr>
              <a:t>tả</a:t>
            </a:r>
            <a:r>
              <a:rPr lang="en-US" sz="6000" dirty="0">
                <a:solidFill>
                  <a:srgbClr val="0E2C4B"/>
                </a:solidFill>
                <a:latin typeface="Muli Bold Bold" panose="020B0604020202020204" charset="0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 panose="020B0604020202020204" charset="0"/>
              </a:rPr>
              <a:t>dữ</a:t>
            </a:r>
            <a:r>
              <a:rPr lang="en-US" sz="6000" dirty="0">
                <a:solidFill>
                  <a:srgbClr val="0E2C4B"/>
                </a:solidFill>
                <a:latin typeface="Muli Bold Bold" panose="020B0604020202020204" charset="0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 panose="020B0604020202020204" charset="0"/>
              </a:rPr>
              <a:t>liệu</a:t>
            </a:r>
            <a:endParaRPr lang="en-US" sz="6000" dirty="0">
              <a:solidFill>
                <a:srgbClr val="0E2C4B"/>
              </a:solidFill>
              <a:latin typeface="Muli Bold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39763" y="1381245"/>
            <a:ext cx="12819537" cy="75245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00847" y="1624160"/>
            <a:ext cx="13858453" cy="70386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10553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97410" y="1560899"/>
            <a:ext cx="14524536" cy="71652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30868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98032" y="1666031"/>
            <a:ext cx="13875613" cy="69549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240632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72257" y="1569306"/>
            <a:ext cx="14314384" cy="71483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481263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4541" y="1614889"/>
            <a:ext cx="13815548" cy="70572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46080" y="1691853"/>
            <a:ext cx="14031508" cy="69032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60947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50610" y="1629514"/>
            <a:ext cx="13268811" cy="70279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60947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95473" y="1337102"/>
            <a:ext cx="13346607" cy="761279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360947" y="4511210"/>
            <a:ext cx="4211557" cy="120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Decision Trees Model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87798" y="2246362"/>
            <a:ext cx="14225157" cy="579427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0839" y="4555484"/>
            <a:ext cx="2127561" cy="588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 dirty="0">
                <a:solidFill>
                  <a:srgbClr val="000000"/>
                </a:solidFill>
                <a:latin typeface="Open Sans"/>
              </a:rPr>
              <a:t>Clustering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634568"/>
            <a:ext cx="8144946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8626" y="173474"/>
            <a:ext cx="8360674" cy="9940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856" y="5546989"/>
            <a:ext cx="4278554" cy="507840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4782" y="2202868"/>
            <a:ext cx="6985258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Thuộc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tính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dữ</a:t>
            </a:r>
            <a:r>
              <a:rPr lang="en-US" sz="6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6000" dirty="0" err="1">
                <a:solidFill>
                  <a:srgbClr val="0E2C4B"/>
                </a:solidFill>
                <a:latin typeface="Muli Bold Bold"/>
              </a:rPr>
              <a:t>liệu</a:t>
            </a:r>
            <a:endParaRPr lang="en-US" sz="6000" dirty="0">
              <a:solidFill>
                <a:srgbClr val="0E2C4B"/>
              </a:solidFill>
              <a:latin typeface="Muli Bold 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48684" y="2244149"/>
            <a:ext cx="14910616" cy="62318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2763"/>
            <a:ext cx="2324100" cy="588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 dirty="0">
                <a:solidFill>
                  <a:srgbClr val="000000"/>
                </a:solidFill>
                <a:latin typeface="Open Sans"/>
              </a:rPr>
              <a:t>Clustering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71666" y="2196733"/>
            <a:ext cx="14824855" cy="58935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2763"/>
            <a:ext cx="2085933" cy="58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>
                <a:solidFill>
                  <a:srgbClr val="000000"/>
                </a:solidFill>
                <a:latin typeface="Open Sans"/>
              </a:rPr>
              <a:t>Clustering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59324" y="2155290"/>
            <a:ext cx="14699976" cy="59764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92763"/>
            <a:ext cx="2324100" cy="588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80"/>
              </a:lnSpc>
            </a:pPr>
            <a:r>
              <a:rPr lang="en-US" sz="3486" dirty="0">
                <a:solidFill>
                  <a:srgbClr val="000000"/>
                </a:solidFill>
                <a:latin typeface="Open Sans"/>
              </a:rPr>
              <a:t>Clustering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08245" y="2031098"/>
            <a:ext cx="13671510" cy="6917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33450"/>
            <a:ext cx="271090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So sánh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7450" y="1333500"/>
            <a:ext cx="13875478" cy="904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dirty="0">
                <a:solidFill>
                  <a:srgbClr val="191919"/>
                </a:solidFill>
                <a:latin typeface="Arsenal Bold"/>
              </a:rPr>
              <a:t>CẢM ƠN CÔ VÀ CÁC BẠN ĐÃ LẮNG NGHE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09856" y="3591583"/>
            <a:ext cx="2739001" cy="26371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86524" y="4522259"/>
            <a:ext cx="1817331" cy="27898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634568"/>
            <a:ext cx="8144946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856" y="5546989"/>
            <a:ext cx="4278554" cy="50784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4000" y="156083"/>
            <a:ext cx="8109622" cy="997483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4782" y="2202868"/>
            <a:ext cx="6985258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Thuộc tính dữ liệu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48856" y="1634568"/>
            <a:ext cx="8144946" cy="206998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8856" y="5546989"/>
            <a:ext cx="4278554" cy="50784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4782" y="2202868"/>
            <a:ext cx="6985258" cy="92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E2C4B"/>
                </a:solidFill>
                <a:latin typeface="Muli Bold Bold"/>
              </a:rPr>
              <a:t>Thuộc tính dữ liệu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29159" y="2042699"/>
            <a:ext cx="9333501" cy="3914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1266</Words>
  <Application>Microsoft Office PowerPoint</Application>
  <PresentationFormat>Custom</PresentationFormat>
  <Paragraphs>165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1" baseType="lpstr">
      <vt:lpstr>Open Sans Light Bold</vt:lpstr>
      <vt:lpstr>Muli Bold</vt:lpstr>
      <vt:lpstr>Arsenal Bold</vt:lpstr>
      <vt:lpstr>Open Sans Light</vt:lpstr>
      <vt:lpstr>Open Sans Bold</vt:lpstr>
      <vt:lpstr>Open Sans Extra Bold Bold</vt:lpstr>
      <vt:lpstr>Courier New</vt:lpstr>
      <vt:lpstr>DejaVu Sans Bold Bold</vt:lpstr>
      <vt:lpstr>Work Sans Medium</vt:lpstr>
      <vt:lpstr>Calibri</vt:lpstr>
      <vt:lpstr>Muli Bold Bold</vt:lpstr>
      <vt:lpstr>Arimo</vt:lpstr>
      <vt:lpstr>DejaVu Serif</vt:lpstr>
      <vt:lpstr>Open Sans</vt:lpstr>
      <vt:lpstr>Arial</vt:lpstr>
      <vt:lpstr>DejaVu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Công nghệ ảnh hưởng ra sao đến các công ty và nhân viên</dc:title>
  <cp:lastModifiedBy>Khoa</cp:lastModifiedBy>
  <cp:revision>20</cp:revision>
  <dcterms:created xsi:type="dcterms:W3CDTF">2006-08-16T00:00:00Z</dcterms:created>
  <dcterms:modified xsi:type="dcterms:W3CDTF">2022-05-22T16:35:58Z</dcterms:modified>
  <dc:identifier>DAFBZj_GN0k</dc:identifier>
</cp:coreProperties>
</file>